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맑은 고딕" panose="020B0503020000020004" pitchFamily="34" charset="-127"/>
      <p:regular r:id="rId40"/>
      <p:bold r:id="rId41"/>
    </p:embeddedFont>
    <p:embeddedFont>
      <p:font typeface="Arita Dotum Medium" panose="02020603020101020101" pitchFamily="18" charset="-127"/>
      <p:regular r:id="rId42"/>
    </p:embeddedFont>
    <p:embeddedFont>
      <p:font typeface="Gothic A1 Ultra-Bold" pitchFamily="2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 autoAdjust="0"/>
    <p:restoredTop sz="64661" autoAdjust="0"/>
  </p:normalViewPr>
  <p:slideViewPr>
    <p:cSldViewPr>
      <p:cViewPr varScale="1">
        <p:scale>
          <a:sx n="68" d="100"/>
          <a:sy n="68" d="100"/>
        </p:scale>
        <p:origin x="8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FDF3D-C68A-D145-BA1D-0B7C9C01A0B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1E6E5-08F6-DC44-94D0-9465DDEFF99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544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Dry</a:t>
            </a:r>
            <a:r>
              <a:rPr kumimoji="1" lang="ko-KR" altLang="en-US" dirty="0"/>
              <a:t>원칙은 </a:t>
            </a:r>
            <a:r>
              <a:rPr kumimoji="1" lang="en-US" altLang="ko-KR" dirty="0"/>
              <a:t>don’t repeat yourself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줄인말로</a:t>
            </a:r>
            <a:endParaRPr kumimoji="1" lang="en-US" altLang="ko-KR" dirty="0"/>
          </a:p>
          <a:p>
            <a:r>
              <a:rPr kumimoji="1" lang="ko-KR" altLang="en-US" dirty="0"/>
              <a:t>반복을 하지말라는 단순한 메시지를 담고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코드에서 반복은 중복 코드를 의미하며</a:t>
            </a:r>
            <a:endParaRPr kumimoji="1" lang="en-US" altLang="ko-KR" dirty="0"/>
          </a:p>
          <a:p>
            <a:r>
              <a:rPr kumimoji="1" lang="ko-KR" altLang="en-US" dirty="0"/>
              <a:t>이번 장을 통해 중복이 좋지 않은 이유를 하나하나 알아보겠습니다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9879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타입 코드의 두 번째 문제는</a:t>
            </a:r>
            <a:endParaRPr kumimoji="1" lang="en-US" altLang="ko-KR" dirty="0"/>
          </a:p>
          <a:p>
            <a:r>
              <a:rPr kumimoji="1" lang="ko-KR" altLang="en-US" dirty="0"/>
              <a:t>타입 코드 변경에 따른 영향도가 높다는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타입 코드 변경이 해당 클래스 전반에 영향을 끼칠 수 있는데</a:t>
            </a:r>
            <a:endParaRPr kumimoji="1" lang="en-US" altLang="ko-KR" dirty="0"/>
          </a:p>
          <a:p>
            <a:r>
              <a:rPr kumimoji="1" lang="ko-KR" altLang="en-US" dirty="0"/>
              <a:t>특히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클래스에서 해당 타입 코드를 사용하는 경우</a:t>
            </a:r>
            <a:endParaRPr kumimoji="1" lang="en-US" altLang="ko-KR" dirty="0"/>
          </a:p>
          <a:p>
            <a:r>
              <a:rPr kumimoji="1" lang="ko-KR" altLang="en-US" dirty="0"/>
              <a:t>해당 타입 코드를 사용하는 모든 곳을 변경해야 하므로 결합도가 높아집니다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타입 코드의 세 번째 문제는 확장이 어렵다는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새로운 타입이 추가되거나 기존 타입이 </a:t>
            </a:r>
            <a:r>
              <a:rPr kumimoji="1" lang="ko-KR" altLang="en-US" dirty="0" err="1"/>
              <a:t>변겨오디는</a:t>
            </a:r>
            <a:r>
              <a:rPr kumimoji="1" lang="ko-KR" altLang="en-US" dirty="0"/>
              <a:t> 경우 클래스를 수정해야 하기 때문에 확장성이 떨어집니다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변경에는 </a:t>
            </a:r>
            <a:r>
              <a:rPr kumimoji="1" lang="ko-KR" altLang="en-US" dirty="0" err="1"/>
              <a:t>닫혀있고</a:t>
            </a:r>
            <a:r>
              <a:rPr kumimoji="1" lang="ko-KR" altLang="en-US" dirty="0"/>
              <a:t> 확장에는 </a:t>
            </a:r>
            <a:r>
              <a:rPr kumimoji="1" lang="ko-KR" altLang="en-US" dirty="0" err="1"/>
              <a:t>열려있다는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OCP</a:t>
            </a:r>
            <a:r>
              <a:rPr kumimoji="1" lang="ko-KR" altLang="en-US" dirty="0"/>
              <a:t> 원칙을 준수하기 어려워집니다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1629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타입 코드와 코드 중복 문제를 해결하기 위해 사용되는 첫 번째 아이디어는 상속입니다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상속의 기본 아이디어는 이미 존재하는 클래스와 유사한 클래스가 필요할 경우</a:t>
            </a:r>
            <a:endParaRPr kumimoji="1" lang="en-US" altLang="ko-KR" dirty="0"/>
          </a:p>
          <a:p>
            <a:r>
              <a:rPr kumimoji="1" lang="ko-KR" altLang="en-US" dirty="0"/>
              <a:t>코드를 중복하여 </a:t>
            </a:r>
            <a:r>
              <a:rPr kumimoji="1" lang="ko-KR" altLang="en-US" dirty="0" err="1"/>
              <a:t>사용하지말고</a:t>
            </a:r>
            <a:r>
              <a:rPr kumimoji="1" lang="ko-KR" altLang="en-US" dirty="0"/>
              <a:t> 상속해서 재활용할 수 있게 하자는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328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물론 상속에도 앞선 장에서 이미 설명했듯이</a:t>
            </a:r>
            <a:endParaRPr kumimoji="1" lang="en-US" altLang="ko-KR" dirty="0"/>
          </a:p>
          <a:p>
            <a:r>
              <a:rPr kumimoji="1" lang="ko-KR" altLang="en-US" dirty="0"/>
              <a:t>많은 문제점이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예시 코드를 잠깐 살펴보겠습니다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Phone</a:t>
            </a:r>
            <a:r>
              <a:rPr kumimoji="1" lang="ko-KR" altLang="en-US" dirty="0"/>
              <a:t> 클래스를 상속받은 </a:t>
            </a:r>
            <a:r>
              <a:rPr kumimoji="1" lang="en-US" altLang="ko-KR" dirty="0"/>
              <a:t>nightly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discount</a:t>
            </a:r>
            <a:r>
              <a:rPr kumimoji="1" lang="ko-KR" altLang="en-US" dirty="0"/>
              <a:t> </a:t>
            </a:r>
            <a:r>
              <a:rPr kumimoji="1" lang="en-US" altLang="ko-KR" dirty="0"/>
              <a:t>phone</a:t>
            </a:r>
            <a:r>
              <a:rPr kumimoji="1" lang="ko-KR" altLang="en-US" dirty="0"/>
              <a:t> 클래스가 있을 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위에서 봤던 예시처럼 세율을 추가하여 계산해야 한다는 요구사항이 발생할 경우</a:t>
            </a:r>
            <a:endParaRPr kumimoji="1" lang="en-US" altLang="ko-KR" dirty="0"/>
          </a:p>
          <a:p>
            <a:r>
              <a:rPr kumimoji="1" lang="ko-KR" altLang="en-US" dirty="0"/>
              <a:t>세율을 부과하는 로직을 추가하기 위해 </a:t>
            </a:r>
            <a:r>
              <a:rPr kumimoji="1" lang="en-US" altLang="ko-KR" dirty="0"/>
              <a:t>phone</a:t>
            </a:r>
            <a:r>
              <a:rPr kumimoji="1" lang="ko-KR" altLang="en-US" dirty="0"/>
              <a:t>을 수정해야 하고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Phone</a:t>
            </a:r>
            <a:r>
              <a:rPr kumimoji="1" lang="ko-KR" altLang="en-US" dirty="0"/>
              <a:t>을 수정할 때 사용한 유사한 코드를 </a:t>
            </a:r>
            <a:r>
              <a:rPr kumimoji="1" lang="en-US" altLang="ko-KR" dirty="0"/>
              <a:t>nightly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discount</a:t>
            </a:r>
            <a:r>
              <a:rPr kumimoji="1" lang="ko-KR" altLang="en-US" dirty="0"/>
              <a:t> </a:t>
            </a:r>
            <a:r>
              <a:rPr kumimoji="1" lang="en-US" altLang="ko-KR" dirty="0"/>
              <a:t>phone</a:t>
            </a:r>
            <a:r>
              <a:rPr kumimoji="1" lang="ko-KR" altLang="en-US" dirty="0"/>
              <a:t> 클래스에서도 추가해야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중복을 제거하기 위해 상속을 했음에도</a:t>
            </a:r>
            <a:endParaRPr kumimoji="1" lang="en-US" altLang="ko-KR" dirty="0"/>
          </a:p>
          <a:p>
            <a:r>
              <a:rPr kumimoji="1" lang="ko-KR" altLang="en-US" dirty="0"/>
              <a:t>새로운 요구사항을 추가하기 위해 중복 코드를 추가해야 하는 상황이 발생합니다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여기서 또 하나의 문제는 </a:t>
            </a:r>
            <a:r>
              <a:rPr kumimoji="1" lang="en-US" altLang="ko-KR" dirty="0"/>
              <a:t>super</a:t>
            </a:r>
            <a:r>
              <a:rPr kumimoji="1" lang="ko-KR" altLang="en-US" dirty="0"/>
              <a:t> 참조로</a:t>
            </a:r>
            <a:endParaRPr kumimoji="1" lang="en-US" altLang="ko-KR" dirty="0"/>
          </a:p>
          <a:p>
            <a:r>
              <a:rPr kumimoji="1" lang="en-US" altLang="ko-KR" dirty="0"/>
              <a:t>Super</a:t>
            </a:r>
            <a:r>
              <a:rPr kumimoji="1" lang="ko-KR" altLang="en-US" dirty="0"/>
              <a:t> 참조는 부모와 자식 클래스의 결합을 강하게 만들고</a:t>
            </a:r>
            <a:endParaRPr kumimoji="1" lang="en-US" altLang="ko-KR" dirty="0"/>
          </a:p>
          <a:p>
            <a:r>
              <a:rPr kumimoji="1" lang="ko-KR" altLang="en-US" dirty="0"/>
              <a:t>부모 클래스의 내부 구현 지식을 알아야 하게 만듭니다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4888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상속을 할 때는 </a:t>
            </a:r>
            <a:r>
              <a:rPr kumimoji="1" lang="en-US" altLang="ko-KR" dirty="0"/>
              <a:t>super </a:t>
            </a:r>
            <a:r>
              <a:rPr kumimoji="1" lang="ko-KR" altLang="en-US" dirty="0"/>
              <a:t>참조를 가급적 제거해야 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Super </a:t>
            </a:r>
            <a:r>
              <a:rPr kumimoji="1" lang="ko-KR" altLang="en-US" dirty="0"/>
              <a:t>참조의 사용은 상속 관계로 연결된 자식 클래스가 부모 클래스의 변경에 취약하게 만듭니다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이렇게 부모 클래스 변경에 의해 자식 클래스가 취약해지는 현상을</a:t>
            </a:r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기반 클래스 문제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부릅니다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05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취약한 기반 클래스 문제는 상속 관계를 추가할수록 전체 시스템의 결합도가 높아져서 발생하는 문제입니다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상속은 자식 클래스를 점진적으로 추가해서 기능을 확장하는 데는 용이하지만</a:t>
            </a:r>
            <a:endParaRPr kumimoji="1" lang="en-US" altLang="ko-KR" dirty="0"/>
          </a:p>
          <a:p>
            <a:r>
              <a:rPr kumimoji="1" lang="ko-KR" altLang="en-US" dirty="0"/>
              <a:t>높은 결합도로 인해 부모 클래스를 점진적으로 개선하는 것은 어렵게 만듭니다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때문에 취약한 기반 클래스 문제는 캡슐화를 약화시키고 결합도를 높인다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상속은 자식 클래스가 부모 클래스의 구현 세부사항에 의존하도록 만들기 때문에 캡슐화를 약화시킵니다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객체를 사용하는 이유는 구현과 관련된 세부사항을 퍼블릭 인터페이스 뒤로 캡슐화 할 수 있기 때문입니다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상속을 사용하게 되면 부모 클래스의 퍼블릭 인터페이스가 아닌 구현을 변경하더라도 자식 클래스가 영향을 받기 쉬워집니다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9562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 초기 버전에서 상속을 잘못 사용한 사례를 알아보겠습니다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자바 개발자들은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에서 제공하는 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 오퍼레이션을 </a:t>
            </a:r>
            <a:r>
              <a:rPr kumimoji="1" lang="en-US" altLang="ko-KR" dirty="0"/>
              <a:t>stack</a:t>
            </a:r>
            <a:r>
              <a:rPr kumimoji="1" lang="ko-KR" altLang="en-US" dirty="0"/>
              <a:t>에서 재사용하기 위해</a:t>
            </a:r>
            <a:endParaRPr kumimoji="1" lang="en-US" altLang="ko-KR" dirty="0"/>
          </a:p>
          <a:p>
            <a:r>
              <a:rPr kumimoji="1" lang="en-US" altLang="ko-KR" dirty="0"/>
              <a:t>Stack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의 자식 클래스로 구현했습니다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다만 스택은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가장 나중에 추가된 요소가 가장 먼저 추출되는 </a:t>
            </a:r>
            <a:r>
              <a:rPr kumimoji="1" lang="en-US" altLang="ko-KR" dirty="0"/>
              <a:t>LIFO </a:t>
            </a:r>
            <a:r>
              <a:rPr kumimoji="1" lang="ko-KR" altLang="en-US" dirty="0"/>
              <a:t>자료 구조로</a:t>
            </a:r>
            <a:endParaRPr kumimoji="1" lang="en-US" altLang="ko-KR" dirty="0"/>
          </a:p>
          <a:p>
            <a:r>
              <a:rPr kumimoji="1" lang="ko-KR" altLang="en-US" dirty="0"/>
              <a:t>맨 마지막에 위치에서만 요소를 추가하거나 제거할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상속받은 </a:t>
            </a:r>
            <a:r>
              <a:rPr kumimoji="1" lang="en-US" altLang="ko-KR" dirty="0"/>
              <a:t>stack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의 퍼블릭 인터페이스를 이용해</a:t>
            </a:r>
            <a:endParaRPr kumimoji="1" lang="en-US" altLang="ko-KR" dirty="0"/>
          </a:p>
          <a:p>
            <a:r>
              <a:rPr kumimoji="1" lang="ko-KR" altLang="en-US" dirty="0"/>
              <a:t>임의의 위치에 요소를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삭제할 수 있게 되었고</a:t>
            </a:r>
            <a:endParaRPr kumimoji="1" lang="en-US" altLang="ko-KR" dirty="0"/>
          </a:p>
          <a:p>
            <a:r>
              <a:rPr kumimoji="1" lang="ko-KR" altLang="en-US" dirty="0"/>
              <a:t>스택 자료 구조의 규칙을 쉽게 위반할 수 있게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6347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위의 예제를 통해 알 수 있는 사실은</a:t>
            </a:r>
            <a:endParaRPr kumimoji="1" lang="en-US" altLang="ko-KR" dirty="0"/>
          </a:p>
          <a:p>
            <a:r>
              <a:rPr kumimoji="1" lang="ko-KR" altLang="en-US" dirty="0"/>
              <a:t>단순히 코드 재사용을 위해 상속을 이용하는 것이 얼마나 위험한지에 대한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때문에 상속받은 부모 클래스의 메서드가</a:t>
            </a:r>
            <a:endParaRPr kumimoji="1" lang="en-US" altLang="ko-KR" dirty="0"/>
          </a:p>
          <a:p>
            <a:r>
              <a:rPr kumimoji="1" lang="ko-KR" altLang="en-US" dirty="0"/>
              <a:t>자식 클래스 내부 구조를 요구사항과 다르게 깨뜨릴 수 있다는 사실에 주의해야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0305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InstrumentedHashSet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HashSet</a:t>
            </a:r>
            <a:r>
              <a:rPr kumimoji="1" lang="ko-KR" altLang="en-US" dirty="0"/>
              <a:t>의 내부에 저장된 요소의 수를 셀 수 있는 기능을 추가한 클래스로</a:t>
            </a:r>
            <a:endParaRPr kumimoji="1" lang="en-US" altLang="ko-KR" dirty="0"/>
          </a:p>
          <a:p>
            <a:r>
              <a:rPr kumimoji="1" lang="en-US" altLang="ko-KR" dirty="0"/>
              <a:t>HashSet</a:t>
            </a:r>
            <a:r>
              <a:rPr kumimoji="1" lang="ko-KR" altLang="en-US" dirty="0"/>
              <a:t>의 자식 클래스입니다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InstrumentedHashSet</a:t>
            </a:r>
            <a:r>
              <a:rPr kumimoji="1" lang="ko-KR" altLang="en-US" dirty="0"/>
              <a:t>은 </a:t>
            </a:r>
            <a:r>
              <a:rPr kumimoji="1" lang="ko-KR" altLang="en-US" dirty="0" err="1"/>
              <a:t>요수</a:t>
            </a:r>
            <a:r>
              <a:rPr kumimoji="1" lang="ko-KR" altLang="en-US" dirty="0"/>
              <a:t> 추가 횟수를 기록하기 위해 </a:t>
            </a:r>
            <a:r>
              <a:rPr kumimoji="1" lang="en-US" altLang="ko-KR" dirty="0" err="1"/>
              <a:t>addCount</a:t>
            </a:r>
            <a:r>
              <a:rPr kumimoji="1" lang="ko-KR" altLang="en-US" dirty="0"/>
              <a:t>라는 인스턴스 변수를 포함하고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요소가 추가될 때마다 추가되는 요소의 개수만큼 </a:t>
            </a:r>
            <a:r>
              <a:rPr kumimoji="1" lang="en-US" altLang="ko-KR" dirty="0" err="1"/>
              <a:t>addCount</a:t>
            </a:r>
            <a:r>
              <a:rPr kumimoji="1" lang="ko-KR" altLang="en-US" dirty="0"/>
              <a:t>의 값을 증가시키기 위해</a:t>
            </a:r>
            <a:endParaRPr kumimoji="1" lang="en-US" altLang="ko-KR" dirty="0"/>
          </a:p>
          <a:p>
            <a:r>
              <a:rPr kumimoji="1" lang="ko-KR" altLang="en-US" dirty="0"/>
              <a:t>하나의 요소를 추가하는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메서드와 한 번에 추가하는 </a:t>
            </a:r>
            <a:r>
              <a:rPr kumimoji="1" lang="en-US" altLang="ko-KR" dirty="0" err="1"/>
              <a:t>addAll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메서드를 </a:t>
            </a:r>
            <a:r>
              <a:rPr kumimoji="1" lang="ko-KR" altLang="en-US" dirty="0" err="1"/>
              <a:t>오버라이딩합니다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174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위의 예제 코드는</a:t>
            </a:r>
            <a:endParaRPr kumimoji="1" lang="en-US" altLang="ko-KR" dirty="0"/>
          </a:p>
          <a:p>
            <a:r>
              <a:rPr kumimoji="1" lang="ko-KR" altLang="en-US" dirty="0"/>
              <a:t>다음 예시 코드를 실행하는 경우 문제가 발생합니다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위 코드의 실행 결과가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이라고 예측하지만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실제 실행 결과는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HashSet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addAl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 안에서 </a:t>
            </a:r>
            <a:r>
              <a:rPr kumimoji="1" lang="en-US" altLang="ko-KR" dirty="0"/>
              <a:t>add </a:t>
            </a:r>
            <a:r>
              <a:rPr kumimoji="1" lang="ko-KR" altLang="en-US" dirty="0"/>
              <a:t>메서드를 호출하기 때문입니다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이런 문제를 해결하기 위해서는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 err="1"/>
              <a:t>InstrumentedHashSet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addAll</a:t>
            </a:r>
            <a:r>
              <a:rPr kumimoji="1" lang="ko-KR" altLang="en-US" dirty="0"/>
              <a:t> 메서드를 삭제하고 </a:t>
            </a:r>
            <a:r>
              <a:rPr kumimoji="1" lang="en-US" altLang="ko-KR" dirty="0"/>
              <a:t>HashSet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addAll</a:t>
            </a:r>
            <a:r>
              <a:rPr kumimoji="1" lang="ko-KR" altLang="en-US" dirty="0"/>
              <a:t>메서드만 실행하도록 수정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 err="1"/>
              <a:t>InstrumentedHashSet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addAll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메서드를 </a:t>
            </a:r>
            <a:r>
              <a:rPr kumimoji="1" lang="ko-KR" altLang="en-US" dirty="0" err="1"/>
              <a:t>오버라이딩하고</a:t>
            </a:r>
            <a:r>
              <a:rPr kumimoji="1" lang="ko-KR" altLang="en-US" dirty="0"/>
              <a:t> 추가되는 각 요소에 한 번씩 </a:t>
            </a:r>
            <a:r>
              <a:rPr kumimoji="1" lang="en-US" altLang="ko-KR" dirty="0"/>
              <a:t>add </a:t>
            </a:r>
            <a:r>
              <a:rPr kumimoji="1" lang="ko-KR" altLang="en-US" dirty="0"/>
              <a:t>메시지를 호출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하는 두 가지 방법이 있지만</a:t>
            </a:r>
            <a:endParaRPr kumimoji="1" lang="en-US" altLang="ko-KR" dirty="0"/>
          </a:p>
          <a:p>
            <a:r>
              <a:rPr kumimoji="1" lang="ko-KR" altLang="en-US" dirty="0"/>
              <a:t>첫 번째 방법은 </a:t>
            </a:r>
            <a:r>
              <a:rPr kumimoji="1" lang="en-US" altLang="ko-KR" dirty="0" err="1"/>
              <a:t>hashSet</a:t>
            </a:r>
            <a:r>
              <a:rPr kumimoji="1" lang="ko-KR" altLang="en-US" dirty="0"/>
              <a:t> 내부 구현이 변경되는 경우 문제가 발생한다는 점이 문제이고</a:t>
            </a:r>
            <a:endParaRPr kumimoji="1" lang="en-US" altLang="ko-KR" dirty="0"/>
          </a:p>
          <a:p>
            <a:r>
              <a:rPr kumimoji="1" lang="ko-KR" altLang="en-US" dirty="0"/>
              <a:t>두 번째 방법은 결국 내부 구현이 </a:t>
            </a:r>
            <a:r>
              <a:rPr kumimoji="1" lang="en-US" altLang="ko-KR" dirty="0"/>
              <a:t>HashSet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비슷해진다는</a:t>
            </a:r>
            <a:r>
              <a:rPr kumimoji="1" lang="ko-KR" altLang="en-US" dirty="0"/>
              <a:t> 문제점이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45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중복이 좋지 않은 첫 번째 이유는 중복이 코드 변경을 방해하기 때문입니다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중복된 코드가 여러 개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코드에 변경이 필요한 경우</a:t>
            </a:r>
            <a:endParaRPr kumimoji="1" lang="en-US" altLang="ko-KR" dirty="0"/>
          </a:p>
          <a:p>
            <a:r>
              <a:rPr kumimoji="1" lang="ko-KR" altLang="en-US" dirty="0"/>
              <a:t>찾아낸 중복 코드를 모두 수정해야 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수정한 코드들이 정상 동작하는지 모두 테스트해야 하기 때문에</a:t>
            </a:r>
            <a:endParaRPr kumimoji="1" lang="en-US" altLang="ko-KR" dirty="0"/>
          </a:p>
          <a:p>
            <a:r>
              <a:rPr kumimoji="1" lang="ko-KR" altLang="en-US" dirty="0"/>
              <a:t>중복은 코드 변경을 방해합니다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8218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위의 예시를 통해 알 수 있는 상속의 또다른 문제점은</a:t>
            </a:r>
            <a:endParaRPr kumimoji="1" lang="en-US" altLang="ko-KR" dirty="0"/>
          </a:p>
          <a:p>
            <a:r>
              <a:rPr kumimoji="1" lang="ko-KR" altLang="en-US" dirty="0"/>
              <a:t>자식 클래스가 부모 클래스의 메서드를 </a:t>
            </a:r>
            <a:r>
              <a:rPr kumimoji="1" lang="ko-KR" altLang="en-US" dirty="0" err="1"/>
              <a:t>오버라이딩할</a:t>
            </a:r>
            <a:r>
              <a:rPr kumimoji="1" lang="ko-KR" altLang="en-US" dirty="0"/>
              <a:t> 경우</a:t>
            </a:r>
            <a:endParaRPr kumimoji="1" lang="en-US" altLang="ko-KR" dirty="0"/>
          </a:p>
          <a:p>
            <a:r>
              <a:rPr kumimoji="1" lang="ko-KR" altLang="en-US" dirty="0"/>
              <a:t>부모 클래스가 자신의 메서드를 사용하는 방법에</a:t>
            </a:r>
            <a:endParaRPr kumimoji="1" lang="en-US" altLang="ko-KR" dirty="0"/>
          </a:p>
          <a:p>
            <a:r>
              <a:rPr kumimoji="1" lang="ko-KR" altLang="en-US" dirty="0"/>
              <a:t>자식 클래스가 결합될 수 있다는 점입니다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조슈아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블로치는</a:t>
            </a:r>
            <a:r>
              <a:rPr kumimoji="1" lang="ko-KR" altLang="en-US" dirty="0"/>
              <a:t> 클래스가 상속되기를 원한다면 상속을 위해 클래스를 </a:t>
            </a:r>
            <a:r>
              <a:rPr kumimoji="1" lang="ko-KR" altLang="en-US" dirty="0" err="1"/>
              <a:t>설게하고</a:t>
            </a:r>
            <a:r>
              <a:rPr kumimoji="1" lang="ko-KR" altLang="en-US" dirty="0"/>
              <a:t> 문서화해야 하며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그렇지 않은 경우 상속을 금지시켜야 한다고 </a:t>
            </a:r>
            <a:r>
              <a:rPr kumimoji="1" lang="ko-KR" altLang="en-US" dirty="0" err="1"/>
              <a:t>주장하빈다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객체지향의 핵심은 캡슐화로 내부 구현은 감추어야 하는데</a:t>
            </a:r>
            <a:endParaRPr kumimoji="1" lang="en-US" altLang="ko-KR" dirty="0"/>
          </a:p>
          <a:p>
            <a:r>
              <a:rPr kumimoji="1" lang="ko-KR" altLang="en-US" dirty="0"/>
              <a:t>내부 구현을 문서화하는 경우 캡슐화를 어기는 </a:t>
            </a:r>
            <a:r>
              <a:rPr kumimoji="1" lang="ko-KR" altLang="en-US" dirty="0" err="1"/>
              <a:t>것이됩니다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설계는 트레이드오프 활동으로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상속은 코드 재사용을 위해 캡슐화를 희생합니다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3904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음악 목록을 추가할 수 있는 플레이리스트 구현을 통해</a:t>
            </a:r>
            <a:endParaRPr kumimoji="1" lang="en-US" altLang="ko-KR" dirty="0"/>
          </a:p>
          <a:p>
            <a:r>
              <a:rPr kumimoji="1" lang="ko-KR" altLang="en-US" dirty="0"/>
              <a:t>부모 클래스와 자식 클래스의 동시 수정 문제를 알아보겠습니다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5314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Song </a:t>
            </a:r>
            <a:r>
              <a:rPr kumimoji="1" lang="ko-KR" altLang="en-US" dirty="0"/>
              <a:t>클래스는 음악 정보를 저장하고</a:t>
            </a:r>
            <a:endParaRPr kumimoji="1" lang="en-US" altLang="ko-KR" dirty="0"/>
          </a:p>
          <a:p>
            <a:r>
              <a:rPr kumimoji="1" lang="en-US" altLang="ko-KR" dirty="0"/>
              <a:t>Playlist </a:t>
            </a:r>
            <a:r>
              <a:rPr kumimoji="1" lang="ko-KR" altLang="en-US" dirty="0"/>
              <a:t>클래스는 음악 목록을 저장합니다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Playlist </a:t>
            </a:r>
            <a:r>
              <a:rPr kumimoji="1" lang="ko-KR" altLang="en-US" dirty="0"/>
              <a:t>클래스는 노래를 추가할 수 있는 </a:t>
            </a:r>
            <a:r>
              <a:rPr kumimoji="1" lang="en-US" altLang="ko-KR" dirty="0"/>
              <a:t>append </a:t>
            </a:r>
            <a:r>
              <a:rPr kumimoji="1" lang="ko-KR" altLang="en-US" dirty="0"/>
              <a:t>메서드를 구현하고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플레이리스트에서 노래를 삭제할 수 있는 기능이 추가된 </a:t>
            </a:r>
            <a:r>
              <a:rPr kumimoji="1" lang="en-US" altLang="ko-KR" dirty="0" err="1"/>
              <a:t>personalplaylist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클래스는</a:t>
            </a:r>
            <a:endParaRPr kumimoji="1" lang="en-US" altLang="ko-KR" dirty="0"/>
          </a:p>
          <a:p>
            <a:r>
              <a:rPr kumimoji="1" lang="en-US" altLang="ko-KR" dirty="0"/>
              <a:t>Playlist</a:t>
            </a:r>
            <a:r>
              <a:rPr kumimoji="1" lang="ko-KR" altLang="en-US" dirty="0"/>
              <a:t> 클래스를 상속받아 구현합니다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요구사항이 변경돼 플레이리스트에서 노래 </a:t>
            </a:r>
            <a:r>
              <a:rPr kumimoji="1" lang="ko-KR" altLang="en-US" dirty="0" err="1"/>
              <a:t>목록뿐만</a:t>
            </a:r>
            <a:r>
              <a:rPr kumimoji="1" lang="ko-KR" altLang="en-US" dirty="0"/>
              <a:t> 아니라 </a:t>
            </a:r>
            <a:r>
              <a:rPr kumimoji="1" lang="ko-KR" altLang="en-US" dirty="0" err="1"/>
              <a:t>가수별</a:t>
            </a:r>
            <a:r>
              <a:rPr kumimoji="1" lang="ko-KR" altLang="en-US" dirty="0"/>
              <a:t> 노래 제목을 함께 관리해야 한다면</a:t>
            </a:r>
            <a:endParaRPr kumimoji="1" lang="en-US" altLang="ko-KR" dirty="0"/>
          </a:p>
          <a:p>
            <a:r>
              <a:rPr kumimoji="1" lang="ko-KR" altLang="en-US" dirty="0"/>
              <a:t>플레이리스트의 </a:t>
            </a:r>
            <a:r>
              <a:rPr kumimoji="1" lang="en-US" altLang="ko-KR" dirty="0"/>
              <a:t>append </a:t>
            </a:r>
            <a:r>
              <a:rPr kumimoji="1" lang="ko-KR" altLang="en-US" dirty="0"/>
              <a:t>메서드를 수정해야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524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위와 같이 플레이리스트에 </a:t>
            </a:r>
            <a:r>
              <a:rPr kumimoji="1" lang="ko-KR" altLang="en-US" dirty="0" err="1"/>
              <a:t>가수별</a:t>
            </a:r>
            <a:r>
              <a:rPr kumimoji="1" lang="ko-KR" altLang="en-US" dirty="0"/>
              <a:t> 노래 제목을 관리하기 위한 코드를</a:t>
            </a:r>
            <a:endParaRPr kumimoji="1" lang="en-US" altLang="ko-KR" dirty="0"/>
          </a:p>
          <a:p>
            <a:r>
              <a:rPr kumimoji="1" lang="en-US" altLang="ko-KR" dirty="0"/>
              <a:t>append </a:t>
            </a:r>
            <a:r>
              <a:rPr kumimoji="1" lang="ko-KR" altLang="en-US" dirty="0"/>
              <a:t>메서드에 추가했습니다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코드가 정상적으로 동작하기 위해서는 </a:t>
            </a:r>
            <a:r>
              <a:rPr kumimoji="1" lang="en-US" altLang="ko-KR" dirty="0"/>
              <a:t>playlist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상속받고 있는 </a:t>
            </a:r>
            <a:r>
              <a:rPr kumimoji="1" lang="en-US" altLang="ko-KR" dirty="0" err="1"/>
              <a:t>personalplaylist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remove</a:t>
            </a:r>
            <a:r>
              <a:rPr kumimoji="1" lang="ko-KR" altLang="en-US" dirty="0"/>
              <a:t> 메서드도 함께 수정해</a:t>
            </a:r>
            <a:endParaRPr kumimoji="1" lang="en-US" altLang="ko-KR" dirty="0"/>
          </a:p>
          <a:p>
            <a:r>
              <a:rPr kumimoji="1" lang="ko-KR" altLang="en-US" dirty="0" err="1"/>
              <a:t>가수별</a:t>
            </a:r>
            <a:r>
              <a:rPr kumimoji="1" lang="ko-KR" altLang="en-US" dirty="0"/>
              <a:t> 노래제목 정보도 함께 삭제해줘야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위 예제는 자식 클래스가 부모 클래스의 메서드를 </a:t>
            </a:r>
            <a:r>
              <a:rPr kumimoji="1" lang="ko-KR" altLang="en-US" dirty="0" err="1"/>
              <a:t>오버라이딩하거나</a:t>
            </a:r>
            <a:r>
              <a:rPr kumimoji="1" lang="ko-KR" altLang="en-US" dirty="0"/>
              <a:t> 불필요한 인터페이스를 상속받지 않았음에도</a:t>
            </a:r>
            <a:endParaRPr kumimoji="1" lang="en-US" altLang="ko-KR" dirty="0"/>
          </a:p>
          <a:p>
            <a:r>
              <a:rPr kumimoji="1" lang="ko-KR" altLang="en-US" dirty="0"/>
              <a:t>부모 클래스 수정에 의해 자식 클래스도 함께 수정해야 할 수도 있다는 사실을 보여줍니다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결합도란</a:t>
            </a:r>
            <a:r>
              <a:rPr kumimoji="1" lang="ko-KR" altLang="en-US" dirty="0"/>
              <a:t> 다른 대상에 대해 알고 있는 지식의 양으로</a:t>
            </a:r>
            <a:endParaRPr kumimoji="1" lang="en-US" altLang="ko-KR" dirty="0"/>
          </a:p>
          <a:p>
            <a:r>
              <a:rPr kumimoji="1" lang="ko-KR" altLang="en-US" dirty="0"/>
              <a:t>상속은 기본적으로 부모 클래스 구현을 재사용한다는 기본 전제를 </a:t>
            </a:r>
            <a:r>
              <a:rPr kumimoji="1" lang="ko-KR" altLang="en-US" dirty="0" err="1"/>
              <a:t>따르기</a:t>
            </a:r>
            <a:r>
              <a:rPr kumimoji="1" lang="ko-KR" altLang="en-US" dirty="0"/>
              <a:t> 때문에</a:t>
            </a:r>
            <a:endParaRPr kumimoji="1" lang="en-US" altLang="ko-KR" dirty="0"/>
          </a:p>
          <a:p>
            <a:r>
              <a:rPr kumimoji="1" lang="ko-KR" altLang="en-US" dirty="0"/>
              <a:t>자식 클래스가 부모 클래스의 내부에 대해 알도록 강요하게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3496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위의 예시를 통해 알 수 있는 상속의 문제는</a:t>
            </a:r>
            <a:endParaRPr kumimoji="1" lang="en-US" altLang="ko-KR" dirty="0"/>
          </a:p>
          <a:p>
            <a:r>
              <a:rPr kumimoji="1" lang="ko-KR" altLang="en-US" dirty="0"/>
              <a:t>클래스 상속은 결합도로 인해 부모 클래스의 변경이 자식 클래스를 동시에 변경하게 만든다는 것입니다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4797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5325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상속의 문제를 해결하는 방법은 부모 클래스와 자식 클래스를 모두 추상화에 의존하도록 수정하는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554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책에서는 이러한 방법론으로 두 가지 원칙을 제시하는데요</a:t>
            </a:r>
            <a:endParaRPr kumimoji="1" lang="en-US" altLang="ko-KR" dirty="0"/>
          </a:p>
          <a:p>
            <a:r>
              <a:rPr kumimoji="1" lang="ko-KR" altLang="en-US" dirty="0"/>
              <a:t>첫 번째 원칙은</a:t>
            </a:r>
            <a:endParaRPr kumimoji="1" lang="en-US" altLang="ko-KR" dirty="0"/>
          </a:p>
          <a:p>
            <a:r>
              <a:rPr kumimoji="1" lang="ko-KR" altLang="en-US" dirty="0"/>
              <a:t>두 메서드가 유사해 보이며 차이점을 메서드로 추출하라는 원칙입니다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메서드 추출을 통해 두 메서드를 동일한 형태로 보이도록 만들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503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 번째 원칙은 부모 클래스의 코드를 하위로 </a:t>
            </a:r>
            <a:r>
              <a:rPr kumimoji="1" lang="ko-KR" altLang="en-US" dirty="0" err="1"/>
              <a:t>내리지말고</a:t>
            </a:r>
            <a:r>
              <a:rPr kumimoji="1" lang="ko-KR" altLang="en-US" dirty="0"/>
              <a:t> 자식 클래스의 코드를 상위로 올리라는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부모 클래스의 구체적인 메서드를 자식 클래스로 내리는 것보다 자식 클래스의 추상적인 메서드를 부모 클래스로 올리는 것이</a:t>
            </a:r>
            <a:endParaRPr kumimoji="1" lang="en-US" altLang="ko-KR" dirty="0"/>
          </a:p>
          <a:p>
            <a:r>
              <a:rPr kumimoji="1" lang="ko-KR" altLang="en-US" dirty="0"/>
              <a:t>재사용성과 응집도 측면에서 더 뛰어난 결과를 얻을 수 있다고 설명하는데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자세한 내용은 아래에서 </a:t>
            </a:r>
            <a:r>
              <a:rPr kumimoji="1" lang="en-US" altLang="ko-KR" dirty="0"/>
              <a:t>phone </a:t>
            </a:r>
            <a:r>
              <a:rPr kumimoji="1" lang="ko-KR" altLang="en-US" dirty="0"/>
              <a:t>클래스를 </a:t>
            </a:r>
            <a:r>
              <a:rPr kumimoji="1" lang="ko-KR" altLang="en-US" dirty="0" err="1"/>
              <a:t>리팩토링하면서</a:t>
            </a:r>
            <a:r>
              <a:rPr kumimoji="1" lang="ko-KR" altLang="en-US" dirty="0"/>
              <a:t> 살펴보겠습니다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684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Phone</a:t>
            </a:r>
            <a:r>
              <a:rPr kumimoji="1" lang="ko-KR" altLang="en-US" dirty="0"/>
              <a:t> 클래스에서 </a:t>
            </a:r>
            <a:r>
              <a:rPr kumimoji="1" lang="en-US" altLang="ko-KR" dirty="0"/>
              <a:t>for</a:t>
            </a:r>
            <a:r>
              <a:rPr kumimoji="1" lang="ko-KR" altLang="en-US" dirty="0"/>
              <a:t> 문 안에 구현된 요금 계산 로직을 메서드로 추출했다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41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그렇다면 중복의 기준은 무엇일까요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이는 코드가 변경에 대응하는 방식을 </a:t>
            </a:r>
            <a:r>
              <a:rPr kumimoji="1" lang="ko-KR" altLang="en-US" dirty="0" err="1"/>
              <a:t>봐야하는데</a:t>
            </a:r>
            <a:endParaRPr kumimoji="1" lang="en-US" altLang="ko-KR" dirty="0"/>
          </a:p>
          <a:p>
            <a:r>
              <a:rPr kumimoji="1" lang="ko-KR" altLang="en-US" dirty="0"/>
              <a:t>코드를 수정하는 유일한 방법이 새로운 코드를 추가하는 것일 때</a:t>
            </a:r>
            <a:endParaRPr kumimoji="1" lang="en-US" altLang="ko-KR" dirty="0"/>
          </a:p>
          <a:p>
            <a:r>
              <a:rPr kumimoji="1" lang="ko-KR" altLang="en-US" dirty="0"/>
              <a:t>우리는 코드가 중복됐다고 판단할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417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Nightlydicountphone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클래스도 동일하게 </a:t>
            </a:r>
            <a:r>
              <a:rPr kumimoji="1" lang="en-US" altLang="ko-KR" dirty="0" err="1"/>
              <a:t>calculatecallfee</a:t>
            </a:r>
            <a:r>
              <a:rPr kumimoji="1" lang="ko-KR" altLang="en-US" dirty="0"/>
              <a:t>라는 메서드로 요금 계산 로직을 </a:t>
            </a:r>
            <a:r>
              <a:rPr kumimoji="1" lang="ko-KR" altLang="en-US" dirty="0" err="1"/>
              <a:t>추상화했습니다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</a:t>
            </a:r>
            <a:r>
              <a:rPr kumimoji="1" lang="en-US" altLang="ko-KR" dirty="0"/>
              <a:t>phone </a:t>
            </a:r>
            <a:r>
              <a:rPr kumimoji="1" lang="ko-KR" altLang="en-US" dirty="0"/>
              <a:t>클래스와 </a:t>
            </a:r>
            <a:r>
              <a:rPr kumimoji="1" lang="en-US" altLang="ko-KR" dirty="0" err="1"/>
              <a:t>Nightlydicountphone</a:t>
            </a:r>
            <a:r>
              <a:rPr kumimoji="1" lang="ko-KR" altLang="en-US" dirty="0"/>
              <a:t> 클래스의 </a:t>
            </a:r>
            <a:r>
              <a:rPr kumimoji="1" lang="en-US" altLang="ko-KR" dirty="0" err="1"/>
              <a:t>calculateFee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메서드는 완전히 </a:t>
            </a:r>
            <a:r>
              <a:rPr kumimoji="1" lang="ko-KR" altLang="en-US" dirty="0" err="1"/>
              <a:t>동일해졌습니다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이제 같은 코드를 부모 클래스에 올리면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436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두 클래스의 부모 클래스를 추가해야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모든 클래스가 추상화에 의존하도록 만들어야 하기 때문에</a:t>
            </a:r>
            <a:endParaRPr kumimoji="1" lang="en-US" altLang="ko-KR" dirty="0"/>
          </a:p>
          <a:p>
            <a:r>
              <a:rPr kumimoji="1" lang="ko-KR" altLang="en-US" dirty="0"/>
              <a:t>부모 클래스는 추상 클래스로 구현하는 것이 적절합니다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</a:t>
            </a:r>
            <a:r>
              <a:rPr kumimoji="1" lang="en-US" altLang="ko-KR" dirty="0"/>
              <a:t>phone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nightlydiscountphone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클래스의 공통 부문을 부모 클래스로 이동시킵니다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구현이 서로 다른 </a:t>
            </a:r>
            <a:r>
              <a:rPr kumimoji="1" lang="en-US" altLang="ko-KR" dirty="0" err="1"/>
              <a:t>calcuateCallfee</a:t>
            </a:r>
            <a:r>
              <a:rPr kumimoji="1" lang="ko-KR" altLang="en-US" dirty="0"/>
              <a:t>의 경우 메서드 </a:t>
            </a:r>
            <a:r>
              <a:rPr kumimoji="1" lang="ko-KR" altLang="en-US" dirty="0" err="1"/>
              <a:t>시그니처만</a:t>
            </a:r>
            <a:r>
              <a:rPr kumimoji="1" lang="ko-KR" altLang="en-US" dirty="0"/>
              <a:t> 이동시키고</a:t>
            </a:r>
            <a:endParaRPr kumimoji="1" lang="en-US" altLang="ko-KR" dirty="0"/>
          </a:p>
          <a:p>
            <a:r>
              <a:rPr kumimoji="1" lang="ko-KR" altLang="en-US" dirty="0"/>
              <a:t>추상 메서드로 선언하여 자식 클래스에서 </a:t>
            </a:r>
            <a:r>
              <a:rPr kumimoji="1" lang="ko-KR" altLang="en-US" dirty="0" err="1"/>
              <a:t>오버라이딩</a:t>
            </a:r>
            <a:r>
              <a:rPr kumimoji="1" lang="ko-KR" altLang="en-US" dirty="0"/>
              <a:t> 할 수 있도록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737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공통 코드를 부모 코드로 옮긴 후 코드를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 코드가 사라졌고 구현을 다르게 해야 하는 메서드의 경우</a:t>
            </a:r>
            <a:endParaRPr kumimoji="1" lang="en-US" altLang="ko-KR" dirty="0"/>
          </a:p>
          <a:p>
            <a:r>
              <a:rPr kumimoji="1" lang="ko-KR" altLang="en-US" dirty="0"/>
              <a:t>자식 클래스에서 </a:t>
            </a:r>
            <a:r>
              <a:rPr kumimoji="1" lang="ko-KR" altLang="en-US" dirty="0" err="1"/>
              <a:t>오버라이드</a:t>
            </a:r>
            <a:r>
              <a:rPr kumimoji="1" lang="ko-KR" altLang="en-US" dirty="0"/>
              <a:t> 해서 구현합니다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582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리팩토링</a:t>
            </a:r>
            <a:r>
              <a:rPr kumimoji="1" lang="ko-KR" altLang="en-US" dirty="0"/>
              <a:t> 후 상속 계층은 다음과 같습니다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공통 코드를 이동시킨 후 각 클래스는 서로 다른 변경의 이유를 가집니다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Abstract Phone</a:t>
            </a:r>
            <a:r>
              <a:rPr kumimoji="1" lang="ko-KR" altLang="en-US" dirty="0"/>
              <a:t> 클래스는 전체 통화 목록을 계산하는 방법이 바뀔 때만 변경되고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Phone</a:t>
            </a:r>
            <a:r>
              <a:rPr kumimoji="1" lang="ko-KR" altLang="en-US" dirty="0"/>
              <a:t> 클래스는 일반 요금제의 통화 요금을 계산하는 방식이 바뀔 경우에만 변경됩니다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Nightly Discount Phone</a:t>
            </a:r>
            <a:r>
              <a:rPr kumimoji="1" lang="ko-KR" altLang="en-US" dirty="0"/>
              <a:t> 클래스는 심야 할인 요금제의 요금을 계산하는 방식이 바뀔 경우에만 변경됩니다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세 클래스는 각각 하나의 변경 이유만을 갖고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 각 클래스들이 단일 책임 원칙을 준수한다는 것을 의미합니다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추상화에 의존하는 방식으로 변경된 이후에는 </a:t>
            </a:r>
            <a:r>
              <a:rPr kumimoji="1" lang="en-US" altLang="ko-KR" dirty="0" err="1"/>
              <a:t>calculateCallFee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메서드의 </a:t>
            </a:r>
            <a:r>
              <a:rPr kumimoji="1" lang="ko-KR" altLang="en-US" dirty="0" err="1"/>
              <a:t>시그니처가</a:t>
            </a:r>
            <a:r>
              <a:rPr kumimoji="1" lang="ko-KR" altLang="en-US" dirty="0"/>
              <a:t> 변경되지 않는 한</a:t>
            </a:r>
            <a:endParaRPr kumimoji="1" lang="en-US" altLang="ko-KR" dirty="0"/>
          </a:p>
          <a:p>
            <a:r>
              <a:rPr kumimoji="1" lang="ko-KR" altLang="en-US" dirty="0"/>
              <a:t>부모 클래스의 내부 구현이 변경되더라도 자식 클래스는 영향을 받지 않습니다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새로운 요금제를 추가하는 경우 중복 코드를 추가하지 않고도 추가가 쉽습니다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새로운 요금제가 필요한 경우 </a:t>
            </a:r>
            <a:r>
              <a:rPr kumimoji="1" lang="en-US" altLang="ko-KR" dirty="0" err="1"/>
              <a:t>AbstractPhone</a:t>
            </a:r>
            <a:r>
              <a:rPr kumimoji="1" lang="ko-KR" altLang="en-US" dirty="0"/>
              <a:t>을 상속받는 새로운 클래스를 추가한 후 </a:t>
            </a:r>
            <a:r>
              <a:rPr kumimoji="1" lang="en-US" altLang="ko-KR" dirty="0" err="1"/>
              <a:t>calculateCallfee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메서드만 </a:t>
            </a:r>
            <a:r>
              <a:rPr kumimoji="1" lang="ko-KR" altLang="en-US" dirty="0" err="1"/>
              <a:t>오버라이딩하면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지금의 설계는 확장에는 열려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수정에는 닫혀 있어 </a:t>
            </a:r>
            <a:r>
              <a:rPr kumimoji="1" lang="en-US" altLang="ko-KR" dirty="0"/>
              <a:t>OCP </a:t>
            </a:r>
            <a:r>
              <a:rPr kumimoji="1" lang="ko-KR" altLang="en-US" dirty="0"/>
              <a:t>원칙을 준수합니다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6363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차이에 의한 프로그래밍은 기존 코드와 다른 부분만을 추가함으로써 애플리케이션의 기능을 확장하는 방법을 의미합니다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차이에 의한 프로그래밍의 목표는 중복 코드를 제거하고 코드를 재사용하는 것을 의미합니다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객체지향에서 중복 코드를 제거하고 코드를 재사용할 수 있는 가장 유명한 방법은 상속입니다</a:t>
            </a:r>
            <a:r>
              <a:rPr kumimoji="1" lang="en-US" altLang="ko-KR" dirty="0"/>
              <a:t>.</a:t>
            </a:r>
          </a:p>
          <a:p>
            <a:endParaRPr kumimoji="1" lang="en-US" altLang="ko-KR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984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가입자별로 전화 요금을 계산하는 애플리케이션 예제를 통해</a:t>
            </a:r>
            <a:endParaRPr kumimoji="1" lang="en-US" altLang="ko-KR" dirty="0"/>
          </a:p>
          <a:p>
            <a:r>
              <a:rPr kumimoji="1" lang="ko-KR" altLang="en-US" dirty="0"/>
              <a:t>중복코드 문제점을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Call</a:t>
            </a:r>
            <a:r>
              <a:rPr kumimoji="1" lang="ko-KR" altLang="en-US" dirty="0"/>
              <a:t> 클래스는 통화 시작 시간과 종료 시간을 통해 통화 기간을 저장하는 클래스입니다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통화 요금을 계산하기 위해서는 오른쪽과 같은 </a:t>
            </a:r>
            <a:r>
              <a:rPr kumimoji="1" lang="en-US" altLang="ko-KR" dirty="0"/>
              <a:t>Phone </a:t>
            </a:r>
            <a:r>
              <a:rPr kumimoji="1" lang="ko-KR" altLang="en-US" dirty="0"/>
              <a:t>클래스를 만듭니다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Phone</a:t>
            </a:r>
            <a:r>
              <a:rPr kumimoji="1" lang="ko-KR" altLang="en-US" dirty="0"/>
              <a:t> 클래스의 인스턴스 변수를 생략하고 요금을 계산하는 메서드만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통화 기간을 통화 요금 부여 시간으로 나누어 시간 당 요금을 곱해 통화 요금을 계산합니다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이런 클래스가 존재할 때 요구사항이 변경되어</a:t>
            </a:r>
            <a:endParaRPr kumimoji="1" lang="en-US" altLang="ko-KR" dirty="0"/>
          </a:p>
          <a:p>
            <a:r>
              <a:rPr kumimoji="1" lang="en-US" altLang="ko-KR" dirty="0"/>
              <a:t>’</a:t>
            </a:r>
            <a:r>
              <a:rPr kumimoji="1" lang="ko-KR" altLang="en-US" dirty="0"/>
              <a:t>심야 할인 요금제</a:t>
            </a:r>
            <a:r>
              <a:rPr kumimoji="1" lang="en-US" altLang="ko-KR" dirty="0"/>
              <a:t>’</a:t>
            </a:r>
            <a:r>
              <a:rPr kumimoji="1" lang="ko-KR" altLang="en-US" dirty="0"/>
              <a:t>가 추가되어야 한다면 어떻게 할까요 </a:t>
            </a:r>
            <a:r>
              <a:rPr kumimoji="1"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6969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가장 쉬운 방법은 심야 요금제를 계산하는 클래스를 하나 추가하는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심야 요금제를 계산하는 클래스는 다음과 같은 모습을 띄게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인스턴스 변수를 제외하고 확인했을 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동일한 </a:t>
            </a:r>
            <a:r>
              <a:rPr kumimoji="1" lang="en-US" altLang="ko-KR" dirty="0" err="1"/>
              <a:t>calculateFee</a:t>
            </a:r>
            <a:r>
              <a:rPr kumimoji="1" lang="ko-KR" altLang="en-US" dirty="0"/>
              <a:t>라는 메서드가 추가됐고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메서드는 이전과 달리 </a:t>
            </a:r>
            <a:r>
              <a:rPr kumimoji="1" lang="en-US" altLang="ko-KR" dirty="0"/>
              <a:t>‘LATE_NIGHT_HOUR’</a:t>
            </a:r>
            <a:r>
              <a:rPr kumimoji="1" lang="ko-KR" altLang="en-US" dirty="0"/>
              <a:t>에 따라 요금 계산을 다르게 진행합니다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이렇게 다른 요구사항 구현을 위해 중복코드를 포함한 클래스를 추가하는 경우</a:t>
            </a:r>
            <a:endParaRPr kumimoji="1" lang="en-US" altLang="ko-KR" dirty="0"/>
          </a:p>
          <a:p>
            <a:r>
              <a:rPr kumimoji="1" lang="ko-KR" altLang="en-US" dirty="0"/>
              <a:t>새로운 요구사항이 생겼을 때 대응을 어렵게 만듭니다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4503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13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 두 클래스에 모두 세율을 저장할 인스턴스 변수를 추가해야 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포함된 인스턴스 변수에 의해 생성자에 파라미터를 추가해야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세율에 따라 요금이 달라지기 때문에</a:t>
            </a:r>
            <a:endParaRPr kumimoji="1" lang="en-US" altLang="ko-KR" dirty="0"/>
          </a:p>
          <a:p>
            <a:r>
              <a:rPr kumimoji="1" lang="ko-KR" altLang="en-US" dirty="0"/>
              <a:t>두 클래스에 모두 세율을 요금에 적용할 수 있도록 코드 수정이 필요합니다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이런 중복 코드를 수정할 때 모두 빠지지 않고 코드를 수정했다면 괜찮지만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코드를 하나라도 빠뜨린 경우 문제가 발생하게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625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그렇다면 두 클래스를 하나의 클래스에서 일반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심야 두 가지 </a:t>
            </a:r>
            <a:r>
              <a:rPr kumimoji="1" lang="en-US" altLang="ko-KR" dirty="0" err="1"/>
              <a:t>enum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타입으로 관리하는 것은 어떨까요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간단한 아이디어로 문제를 해결할 수 있는 것처럼 보이지만</a:t>
            </a:r>
            <a:endParaRPr kumimoji="1" lang="en-US" altLang="ko-KR" dirty="0"/>
          </a:p>
          <a:p>
            <a:r>
              <a:rPr kumimoji="1" lang="ko-KR" altLang="en-US" dirty="0"/>
              <a:t>타입 코드를 사용하는 클래스는 낮은 응집도와 높은 결합도를 갖는 클래스를 설계하게 될 확률이 높아집니다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93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타입 코드의 첫 번째 문제점은</a:t>
            </a:r>
            <a:endParaRPr kumimoji="1" lang="en-US" altLang="ko-KR" dirty="0"/>
          </a:p>
          <a:p>
            <a:r>
              <a:rPr kumimoji="1" lang="ko-KR" altLang="en-US" dirty="0"/>
              <a:t>하나의 클래스가 너무 많은 책임을 지게 된다는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하나의 클래스에 여러 타입 코드가 있으면</a:t>
            </a:r>
            <a:endParaRPr kumimoji="1" lang="en-US" altLang="ko-KR" dirty="0"/>
          </a:p>
          <a:p>
            <a:r>
              <a:rPr kumimoji="1" lang="ko-KR" altLang="en-US" dirty="0"/>
              <a:t>해당 클래스가 여러 책임을 갖게 되는 것과 동일합니다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클래스는 서로 다른 타입에 대한 로직을 하나의 클래스 안에서 처리해야 하고</a:t>
            </a:r>
            <a:endParaRPr kumimoji="1" lang="en-US" altLang="ko-KR" dirty="0"/>
          </a:p>
          <a:p>
            <a:r>
              <a:rPr kumimoji="1" lang="ko-KR" altLang="en-US" dirty="0"/>
              <a:t>이는 클래스의 응집도를 떨어뜨리고 유지보수를 어렵게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E6E5-08F6-DC44-94D0-9465DDEFF99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93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58666" y="2523660"/>
            <a:ext cx="3753274" cy="3443628"/>
          </a:xfrm>
          <a:custGeom>
            <a:avLst/>
            <a:gdLst/>
            <a:ahLst/>
            <a:cxnLst/>
            <a:rect l="l" t="t" r="r" b="b"/>
            <a:pathLst>
              <a:path w="3753274" h="3443628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rot="1713587">
            <a:off x="14568945" y="80742"/>
            <a:ext cx="1569750" cy="1428473"/>
          </a:xfrm>
          <a:custGeom>
            <a:avLst/>
            <a:gdLst/>
            <a:ahLst/>
            <a:cxnLst/>
            <a:rect l="l" t="t" r="r" b="b"/>
            <a:pathLst>
              <a:path w="1569750" h="1428473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478310">
            <a:off x="12014704" y="7015656"/>
            <a:ext cx="5448196" cy="5019151"/>
          </a:xfrm>
          <a:custGeom>
            <a:avLst/>
            <a:gdLst/>
            <a:ahLst/>
            <a:cxnLst/>
            <a:rect l="l" t="t" r="r" b="b"/>
            <a:pathLst>
              <a:path w="5448196" h="5019151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0757" y="1320878"/>
            <a:ext cx="11885415" cy="3483904"/>
            <a:chOff x="0" y="-57150"/>
            <a:chExt cx="15847220" cy="4645205"/>
          </a:xfrm>
        </p:grpSpPr>
        <p:sp>
          <p:nvSpPr>
            <p:cNvPr id="8" name="TextBox 8"/>
            <p:cNvSpPr txBox="1"/>
            <p:nvPr/>
          </p:nvSpPr>
          <p:spPr>
            <a:xfrm>
              <a:off x="0" y="916965"/>
              <a:ext cx="15847220" cy="3671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ko-KR" altLang="en-US" sz="9072" dirty="0">
                  <a:solidFill>
                    <a:srgbClr val="64E688"/>
                  </a:solidFill>
                  <a:ea typeface="Gothic A1 Ultra-Bold"/>
                </a:rPr>
                <a:t>오브젝트 </a:t>
              </a:r>
              <a:r>
                <a:rPr lang="en-US" altLang="ko-KR" sz="9072" dirty="0">
                  <a:solidFill>
                    <a:srgbClr val="64E688"/>
                  </a:solidFill>
                  <a:ea typeface="Gothic A1 Ultra-Bold"/>
                </a:rPr>
                <a:t>10</a:t>
              </a:r>
              <a:r>
                <a:rPr lang="ko-KR" altLang="en-US" sz="9072" dirty="0">
                  <a:solidFill>
                    <a:srgbClr val="64E688"/>
                  </a:solidFill>
                  <a:ea typeface="Gothic A1 Ultra-Bold"/>
                </a:rPr>
                <a:t>장</a:t>
              </a:r>
              <a:endParaRPr lang="en-US" altLang="ko-KR" sz="9072" dirty="0">
                <a:solidFill>
                  <a:srgbClr val="64E688"/>
                </a:solidFill>
                <a:ea typeface="Gothic A1 Ultra-Bold"/>
              </a:endParaRPr>
            </a:p>
            <a:p>
              <a:pPr>
                <a:lnSpc>
                  <a:spcPts val="10887"/>
                </a:lnSpc>
              </a:pPr>
              <a:r>
                <a:rPr lang="en-US" altLang="ko-KR" sz="9072" dirty="0">
                  <a:solidFill>
                    <a:srgbClr val="64E688"/>
                  </a:solidFill>
                  <a:ea typeface="Gothic A1 Ultra-Bold"/>
                </a:rPr>
                <a:t>-</a:t>
              </a:r>
              <a:r>
                <a:rPr lang="ko-KR" altLang="en-US" sz="9072" dirty="0">
                  <a:solidFill>
                    <a:srgbClr val="64E688"/>
                  </a:solidFill>
                  <a:ea typeface="Gothic A1 Ultra-Bold"/>
                </a:rPr>
                <a:t> 상속과 코드 재사용</a:t>
              </a:r>
              <a:endParaRPr lang="en-US" sz="9072" dirty="0">
                <a:solidFill>
                  <a:srgbClr val="64E688"/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074364" cy="54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400" spc="228" dirty="0" err="1">
                  <a:solidFill>
                    <a:srgbClr val="FFFFFF"/>
                  </a:solidFill>
                  <a:ea typeface="Arita Dotum Medium"/>
                </a:rPr>
                <a:t>김웅섭</a:t>
              </a:r>
              <a:endParaRPr lang="en-US" sz="2400" spc="228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407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타입 코드를 사용한다면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타입 코드는 클래스의 낮은 응집도와 높은 결합도를 발생시킬 가능성이 높다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71017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2679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타입 코드의 문제점 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하나의 클래스가 너무 많은 책임을 짐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4300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2679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타입 코드의 문제점 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타입 코드 변경 시 영향도가 높음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35639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2679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타입 코드의 문제점 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확장이 어렵다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22504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5478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상속을 이용한 중복 코드 제거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이미 존재하는 클래스와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유사한 클래스가 필요하다면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코드를 복사하지 말고 상속하자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83684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27F9811-09BA-655E-65A8-EC5E21DB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31950"/>
            <a:ext cx="7302500" cy="7023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278F6B-5FAF-CC37-FD0E-C01CECF94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955" y="1670050"/>
            <a:ext cx="7772400" cy="36847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B2E897-2535-63BA-DC31-14FAB0190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955" y="5354831"/>
            <a:ext cx="7772400" cy="11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0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6876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상속을 위한 경고 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자식 클래스의 메서드 안에서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0" dirty="0">
                <a:solidFill>
                  <a:schemeClr val="bg1"/>
                </a:solidFill>
                <a:latin typeface="Calibri"/>
                <a:ea typeface="Gothic A1 Ultra-Bold"/>
              </a:rPr>
              <a:t>SUPER </a:t>
            </a: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참조를 이용해 부모 클래스의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메서드를 직접 호출하는 경우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두 클래스는 강하게 결합된다</a:t>
            </a:r>
            <a:r>
              <a:rPr lang="en-US" altLang="ko-KR" sz="7000" dirty="0">
                <a:solidFill>
                  <a:schemeClr val="bg1"/>
                </a:solidFill>
                <a:latin typeface="Calibri"/>
                <a:ea typeface="Gothic A1 Ultra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433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90757" y="2051464"/>
            <a:ext cx="11885415" cy="414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72" b="0" i="0" u="none" strike="noStrike" kern="120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Calibri"/>
                <a:ea typeface="Gothic A1 Ultra-Bold"/>
                <a:cs typeface="+mn-cs"/>
              </a:rPr>
              <a:t>02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72" b="0" i="0" u="none" strike="noStrike" kern="120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Calibri"/>
                <a:ea typeface="Gothic A1 Ultra-Bold"/>
                <a:cs typeface="+mn-cs"/>
              </a:rPr>
              <a:t>취약한 기반 클래스 문제</a:t>
            </a:r>
            <a:endParaRPr kumimoji="0" lang="en-US" sz="9072" b="0" i="0" u="none" strike="noStrike" kern="120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Calibri"/>
              <a:ea typeface="Gothic A1 Ultra-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24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3D744B6-5226-D312-F60D-124F9089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92" y="2638664"/>
            <a:ext cx="11750214" cy="50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3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128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불필요한 인터페이스 상속 문제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2F1D4-9D7E-7450-ACB4-8FF31EF9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273" y="3882705"/>
            <a:ext cx="6705600" cy="44786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959F56-0A76-6BC3-75A8-AF313BC5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129" y="4305300"/>
            <a:ext cx="6134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6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90757" y="2051464"/>
            <a:ext cx="11885415" cy="275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72" b="0" i="0" u="none" strike="noStrike" kern="120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Calibri"/>
                <a:ea typeface="Gothic A1 Ultra-Bold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72" dirty="0">
                <a:solidFill>
                  <a:srgbClr val="64E688"/>
                </a:solidFill>
                <a:latin typeface="Calibri"/>
                <a:ea typeface="Gothic A1 Ultra-Bold"/>
              </a:rPr>
              <a:t>상속과 중복 코드</a:t>
            </a:r>
            <a:endParaRPr kumimoji="0" lang="en-US" sz="9072" b="0" i="0" u="none" strike="noStrike" kern="120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Calibri"/>
              <a:ea typeface="Gothic A1 Ultra-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848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5478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상속을 위한 경고 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상속받은 부모 클래스의 메서드가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자식 클래스 내부 구조에 대한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규칙을 깨뜨릴 수 있다</a:t>
            </a:r>
            <a:r>
              <a:rPr lang="en-US" altLang="ko-KR" sz="7000" dirty="0">
                <a:solidFill>
                  <a:schemeClr val="bg1"/>
                </a:solidFill>
                <a:latin typeface="Calibri"/>
                <a:ea typeface="Gothic A1 Ultra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9551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128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메서드 </a:t>
            </a:r>
            <a:r>
              <a:rPr lang="ko-KR" altLang="en-US" sz="7000" dirty="0" err="1">
                <a:solidFill>
                  <a:srgbClr val="64E688"/>
                </a:solidFill>
                <a:latin typeface="Calibri"/>
                <a:ea typeface="Gothic A1 Ultra-Bold"/>
              </a:rPr>
              <a:t>오버라이딩의</a:t>
            </a: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 </a:t>
            </a:r>
            <a:r>
              <a:rPr lang="ko-KR" altLang="en-US" sz="7000" dirty="0" err="1">
                <a:solidFill>
                  <a:srgbClr val="64E688"/>
                </a:solidFill>
                <a:latin typeface="Calibri"/>
                <a:ea typeface="Gothic A1 Ultra-Bold"/>
              </a:rPr>
              <a:t>오작용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6A438-6E7D-BCCE-D6AF-5A395C48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29" y="3924300"/>
            <a:ext cx="6756400" cy="341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B912C9-29A8-D506-B700-E8246AA56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070" y="4229100"/>
            <a:ext cx="5969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87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128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메서드 </a:t>
            </a:r>
            <a:r>
              <a:rPr lang="ko-KR" altLang="en-US" sz="7000" dirty="0" err="1">
                <a:solidFill>
                  <a:srgbClr val="64E688"/>
                </a:solidFill>
                <a:latin typeface="Calibri"/>
                <a:ea typeface="Gothic A1 Ultra-Bold"/>
              </a:rPr>
              <a:t>오버라이딩의</a:t>
            </a: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 </a:t>
            </a:r>
            <a:r>
              <a:rPr lang="ko-KR" altLang="en-US" sz="7000" dirty="0" err="1">
                <a:solidFill>
                  <a:srgbClr val="64E688"/>
                </a:solidFill>
                <a:latin typeface="Calibri"/>
                <a:ea typeface="Gothic A1 Ultra-Bold"/>
              </a:rPr>
              <a:t>오작용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808689-C270-4985-AEB5-6068D34D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5143500"/>
            <a:ext cx="7762281" cy="9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67B297-6100-D689-E4F4-D97E95D1561A}"/>
              </a:ext>
            </a:extLst>
          </p:cNvPr>
          <p:cNvSpPr txBox="1"/>
          <p:nvPr/>
        </p:nvSpPr>
        <p:spPr>
          <a:xfrm>
            <a:off x="10210800" y="4876436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0" dirty="0">
                <a:solidFill>
                  <a:srgbClr val="FF0000"/>
                </a:solidFill>
              </a:rPr>
              <a:t>= 3?</a:t>
            </a:r>
            <a:endParaRPr kumimoji="1" lang="ko-KR" altLang="en-US" sz="9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5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6876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상속을 위한 경고 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자식 클래스가 부모 클래스의 메서드를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 err="1">
                <a:solidFill>
                  <a:schemeClr val="bg1"/>
                </a:solidFill>
                <a:latin typeface="Calibri"/>
                <a:ea typeface="Gothic A1 Ultra-Bold"/>
              </a:rPr>
              <a:t>오버라이딩할</a:t>
            </a: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 경우 부모 클래스가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자신의 메서드를 사용하는 방법에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자식 클래스가 결합될 수 있다</a:t>
            </a:r>
            <a:r>
              <a:rPr lang="en-US" altLang="ko-KR" sz="7000" dirty="0">
                <a:solidFill>
                  <a:schemeClr val="bg1"/>
                </a:solidFill>
                <a:latin typeface="Calibri"/>
                <a:ea typeface="Gothic A1 Ultra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563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2679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부모 클래스와 자식 클래스의 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동시 수정 문제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4099650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A56F887-D261-078A-3D29-7E86CEC6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97" y="1701800"/>
            <a:ext cx="5245100" cy="344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16B282-37E0-D5B4-4050-DC765B391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397" y="5143500"/>
            <a:ext cx="5245100" cy="3441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EFD9C1-9FE7-3BE3-3217-1FE5AAA2C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705" y="1873250"/>
            <a:ext cx="5600700" cy="3511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2D9628-C071-B2C3-A661-FB24ED4F0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705" y="6064250"/>
            <a:ext cx="56007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1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EBB108-E8A5-E517-FD64-EE081DAED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822450"/>
            <a:ext cx="6604000" cy="664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D2D9D-0FC7-AB8F-34D1-2A0938C8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2" y="3892550"/>
            <a:ext cx="5905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47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6876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상속을 위한 경고 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클래스 상속은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자식과 부모를 영원히 변경하지 않거나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자식과 부모를 동시에 변경하거나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둘 중 하나를 선택할 수 밖에 없다</a:t>
            </a:r>
            <a:r>
              <a:rPr lang="en-US" altLang="ko-KR" sz="7000" dirty="0">
                <a:solidFill>
                  <a:schemeClr val="bg1"/>
                </a:solidFill>
                <a:latin typeface="Calibri"/>
                <a:ea typeface="Gothic A1 Ultra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6028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90757" y="2051464"/>
            <a:ext cx="11885415" cy="2747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72" b="0" i="0" u="none" strike="noStrike" kern="120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Calibri"/>
                <a:ea typeface="Gothic A1 Ultra-Bold"/>
                <a:cs typeface="+mn-cs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72" dirty="0">
                <a:solidFill>
                  <a:srgbClr val="64E688"/>
                </a:solidFill>
                <a:latin typeface="Calibri"/>
                <a:ea typeface="Gothic A1 Ultra-Bold"/>
              </a:rPr>
              <a:t>Phone </a:t>
            </a:r>
            <a:r>
              <a:rPr lang="en-US" sz="9072" dirty="0" err="1">
                <a:solidFill>
                  <a:srgbClr val="64E688"/>
                </a:solidFill>
                <a:latin typeface="Calibri"/>
                <a:ea typeface="Gothic A1 Ultra-Bold"/>
              </a:rPr>
              <a:t>다시</a:t>
            </a:r>
            <a:r>
              <a:rPr lang="en-US" sz="9072" dirty="0">
                <a:solidFill>
                  <a:srgbClr val="64E688"/>
                </a:solidFill>
                <a:latin typeface="Calibri"/>
                <a:ea typeface="Gothic A1 Ultra-Bold"/>
              </a:rPr>
              <a:t> </a:t>
            </a:r>
            <a:r>
              <a:rPr lang="en-US" sz="9072" dirty="0" err="1">
                <a:solidFill>
                  <a:srgbClr val="64E688"/>
                </a:solidFill>
                <a:latin typeface="Calibri"/>
                <a:ea typeface="Gothic A1 Ultra-Bold"/>
              </a:rPr>
              <a:t>살펴보기</a:t>
            </a:r>
            <a:endParaRPr kumimoji="0" lang="en-US" sz="9072" b="0" i="0" u="none" strike="noStrike" kern="120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Calibri"/>
              <a:ea typeface="Gothic A1 Ultra-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774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2683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추상화에 의존하자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96042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1885415" cy="4047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0" b="0" i="0" u="none" strike="noStrike" kern="120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HeadLineA" pitchFamily="2" charset="-127"/>
                <a:ea typeface="HeadLineA" pitchFamily="2" charset="-127"/>
              </a:rPr>
              <a:t>DR</a:t>
            </a:r>
            <a:r>
              <a:rPr lang="en-US" altLang="ko-KR" sz="7000" dirty="0">
                <a:solidFill>
                  <a:srgbClr val="64E688"/>
                </a:solidFill>
                <a:latin typeface="HeadLineA" pitchFamily="2" charset="-127"/>
                <a:ea typeface="HeadLineA" pitchFamily="2" charset="-127"/>
              </a:rPr>
              <a:t>Y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 </a:t>
            </a: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원칙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  <a:p>
            <a:pPr marR="0" lvl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Gothic A1 Ultra-Bold"/>
                <a:cs typeface="+mn-cs"/>
              </a:rPr>
              <a:t>Don’t Repeat Yourself</a:t>
            </a:r>
          </a:p>
          <a:p>
            <a:pPr marR="0" lvl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Calibri"/>
              <a:ea typeface="Gothic A1 Ultra-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437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407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상속 시 이용할 수 있는 원칙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0" dirty="0">
                <a:solidFill>
                  <a:schemeClr val="bg1"/>
                </a:solidFill>
                <a:latin typeface="Calibri"/>
                <a:ea typeface="Gothic A1 Ultra-Bold"/>
              </a:rPr>
              <a:t>1. </a:t>
            </a: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두 메서드가 유사해 보이면 차이점을 메서드로 추출하라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155697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5273243" cy="5474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상속 시 이용할 수 있는 원칙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0" dirty="0">
                <a:solidFill>
                  <a:schemeClr val="bg1"/>
                </a:solidFill>
                <a:latin typeface="Calibri"/>
                <a:ea typeface="Gothic A1 Ultra-Bold"/>
              </a:rPr>
              <a:t>2. </a:t>
            </a: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부모 클래스의 코드를 하위로 내리지 말고 자식 클래스의 코드를 상위로 올려라</a:t>
            </a:r>
            <a:r>
              <a:rPr lang="en-US" altLang="ko-KR" sz="7000" dirty="0">
                <a:solidFill>
                  <a:schemeClr val="bg1"/>
                </a:solidFill>
                <a:latin typeface="Calibri"/>
                <a:ea typeface="Gothic A1 Ultra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7766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1B6110E-C023-90B6-B787-080D84E5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59" y="2171700"/>
            <a:ext cx="7772400" cy="57141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FB5C35-6356-526A-104D-BCA8EEC09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643" y="2331510"/>
            <a:ext cx="7772400" cy="551626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250D971-89F0-7D4B-8C03-857E2961186E}"/>
              </a:ext>
            </a:extLst>
          </p:cNvPr>
          <p:cNvCxnSpPr/>
          <p:nvPr/>
        </p:nvCxnSpPr>
        <p:spPr>
          <a:xfrm>
            <a:off x="7162800" y="6438900"/>
            <a:ext cx="2286000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27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01DC559-910D-63E8-EF96-E7F75B38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49939"/>
            <a:ext cx="7772400" cy="8387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C292E4-6EA4-A4FC-9F90-B8D3E6F22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817" y="2400300"/>
            <a:ext cx="7772400" cy="604852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250D971-89F0-7D4B-8C03-857E2961186E}"/>
              </a:ext>
            </a:extLst>
          </p:cNvPr>
          <p:cNvCxnSpPr>
            <a:cxnSpLocks/>
          </p:cNvCxnSpPr>
          <p:nvPr/>
        </p:nvCxnSpPr>
        <p:spPr>
          <a:xfrm>
            <a:off x="6629400" y="6134100"/>
            <a:ext cx="274320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71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5C787FD-1E51-9697-4526-C31C38CE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09" y="4133850"/>
            <a:ext cx="7213600" cy="2019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1DE99F-CDD6-F1FF-7351-50053E327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210" y="2419350"/>
            <a:ext cx="6057900" cy="54483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4190A0-4BFD-6DB7-A3D4-1D803B6304B2}"/>
              </a:ext>
            </a:extLst>
          </p:cNvPr>
          <p:cNvCxnSpPr/>
          <p:nvPr/>
        </p:nvCxnSpPr>
        <p:spPr>
          <a:xfrm flipH="1" flipV="1">
            <a:off x="8153400" y="2552700"/>
            <a:ext cx="2209800" cy="158115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E60CAF-E359-EA7B-3324-9061ECAAC1DC}"/>
              </a:ext>
            </a:extLst>
          </p:cNvPr>
          <p:cNvSpPr txBox="1"/>
          <p:nvPr/>
        </p:nvSpPr>
        <p:spPr>
          <a:xfrm>
            <a:off x="1524000" y="1465818"/>
            <a:ext cx="90973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>
                <a:solidFill>
                  <a:srgbClr val="FF0000"/>
                </a:solidFill>
              </a:rPr>
              <a:t>공통 코드를 부모 클래스로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E81FCE-DCF8-1479-557C-D4906370C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210" y="7829550"/>
            <a:ext cx="6057900" cy="9017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41DF3C-831A-83E5-4032-CACC334E0DAE}"/>
              </a:ext>
            </a:extLst>
          </p:cNvPr>
          <p:cNvCxnSpPr>
            <a:cxnSpLocks/>
          </p:cNvCxnSpPr>
          <p:nvPr/>
        </p:nvCxnSpPr>
        <p:spPr>
          <a:xfrm flipH="1">
            <a:off x="8761519" y="8181360"/>
            <a:ext cx="1378691" cy="208935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E96DBA-BDEE-131A-B46F-F17B46AFBDAD}"/>
              </a:ext>
            </a:extLst>
          </p:cNvPr>
          <p:cNvSpPr txBox="1"/>
          <p:nvPr/>
        </p:nvSpPr>
        <p:spPr>
          <a:xfrm>
            <a:off x="901163" y="8658938"/>
            <a:ext cx="89530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>
                <a:solidFill>
                  <a:srgbClr val="FF0000"/>
                </a:solidFill>
              </a:rPr>
              <a:t>구현이 다른 코드는 </a:t>
            </a:r>
            <a:r>
              <a:rPr kumimoji="1" lang="ko-KR" altLang="en-US" sz="5000" b="1" dirty="0" err="1">
                <a:solidFill>
                  <a:srgbClr val="FF0000"/>
                </a:solidFill>
              </a:rPr>
              <a:t>시그니처만</a:t>
            </a:r>
            <a:endParaRPr kumimoji="1" lang="ko-KR" altLang="en-US" sz="5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69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72D103C-2602-A1A3-2490-55743FD3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324100"/>
            <a:ext cx="8001000" cy="48114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0668A9-FEC9-2D28-EE27-47869B9D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382" y="1714500"/>
            <a:ext cx="7772400" cy="43731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825E78-E4D1-D9D4-3A80-DCA3F0481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382" y="6087692"/>
            <a:ext cx="7772400" cy="2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16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04DDC4B-205D-0B97-488B-D4248B70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705100"/>
            <a:ext cx="10744200" cy="45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15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90757" y="2051464"/>
            <a:ext cx="12987243" cy="2747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72" b="0" i="0" u="none" strike="noStrike" kern="120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Calibri"/>
                <a:ea typeface="Gothic A1 Ultra-Bold"/>
                <a:cs typeface="+mn-cs"/>
              </a:rPr>
              <a:t>04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72" dirty="0" err="1">
                <a:solidFill>
                  <a:srgbClr val="64E688"/>
                </a:solidFill>
                <a:latin typeface="Calibri"/>
                <a:ea typeface="Gothic A1 Ultra-Bold"/>
              </a:rPr>
              <a:t>차이에</a:t>
            </a:r>
            <a:r>
              <a:rPr lang="en-US" sz="9072" dirty="0">
                <a:solidFill>
                  <a:srgbClr val="64E688"/>
                </a:solidFill>
                <a:latin typeface="Calibri"/>
                <a:ea typeface="Gothic A1 Ultra-Bold"/>
              </a:rPr>
              <a:t> </a:t>
            </a:r>
            <a:r>
              <a:rPr lang="en-US" sz="9072" dirty="0" err="1">
                <a:solidFill>
                  <a:srgbClr val="64E688"/>
                </a:solidFill>
                <a:latin typeface="Calibri"/>
                <a:ea typeface="Gothic A1 Ultra-Bold"/>
              </a:rPr>
              <a:t>의한</a:t>
            </a:r>
            <a:r>
              <a:rPr lang="en-US" sz="9072" dirty="0">
                <a:solidFill>
                  <a:srgbClr val="64E688"/>
                </a:solidFill>
                <a:latin typeface="Calibri"/>
                <a:ea typeface="Gothic A1 Ultra-Bold"/>
              </a:rPr>
              <a:t> </a:t>
            </a:r>
            <a:r>
              <a:rPr lang="en-US" sz="9072" dirty="0" err="1">
                <a:solidFill>
                  <a:srgbClr val="64E688"/>
                </a:solidFill>
                <a:latin typeface="Calibri"/>
                <a:ea typeface="Gothic A1 Ultra-Bold"/>
              </a:rPr>
              <a:t>프로그래밍</a:t>
            </a:r>
            <a:endParaRPr kumimoji="0" lang="en-US" sz="9072" b="0" i="0" u="none" strike="noStrike" kern="120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Calibri"/>
              <a:ea typeface="Gothic A1 Ultra-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52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4739843" cy="4047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중복이 좋지 않은 이유</a:t>
            </a:r>
            <a:endParaRPr lang="en-US" altLang="ko-KR" sz="7000" dirty="0">
              <a:solidFill>
                <a:srgbClr val="64E688"/>
              </a:solidFill>
              <a:latin typeface="Calibri"/>
              <a:ea typeface="Gothic A1 Ultra-Bold"/>
            </a:endParaRPr>
          </a:p>
          <a:p>
            <a:pPr marR="0" lvl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Gothic A1 Ultra-Bold"/>
                <a:cs typeface="+mn-cs"/>
              </a:rPr>
              <a:t>1.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Gothic A1 Ultra-Bold"/>
                <a:cs typeface="+mn-cs"/>
              </a:rPr>
              <a:t> 중복 코드는 변경을 방해한다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Gothic A1 Ultra-Bold"/>
                <a:cs typeface="+mn-cs"/>
              </a:rPr>
              <a:t>.</a:t>
            </a:r>
            <a:endParaRPr lang="en-US" altLang="ko-KR" sz="6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857250" marR="0" lvl="0" indent="-85725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Calibri"/>
              <a:ea typeface="Gothic A1 Ultra-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01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4663643" cy="407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그렇다면 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‘</a:t>
            </a: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중복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’</a:t>
            </a: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의 기준은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코드를 수정하는 유일한 방법이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새로운 중복 코드를 추가하는 것일 때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95559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7439BC1-15D2-2300-4753-251E0952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3500"/>
            <a:ext cx="6781800" cy="746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81C80-0605-EFB1-CABB-1E569C6D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304" y="2552700"/>
            <a:ext cx="808709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6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2E0345C-AEE6-6E69-5B8B-C4BC58BE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99" y="1821828"/>
            <a:ext cx="13030200" cy="66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3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0CD9B6B-1E92-4CE0-D621-40AAB92D7F86}"/>
              </a:ext>
            </a:extLst>
          </p:cNvPr>
          <p:cNvSpPr txBox="1"/>
          <p:nvPr/>
        </p:nvSpPr>
        <p:spPr>
          <a:xfrm>
            <a:off x="1490757" y="2051464"/>
            <a:ext cx="14663643" cy="5474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rgbClr val="64E688"/>
                </a:solidFill>
                <a:latin typeface="Calibri"/>
                <a:ea typeface="Gothic A1 Ultra-Bold"/>
              </a:rPr>
              <a:t>예를 들어</a:t>
            </a:r>
            <a:r>
              <a:rPr lang="en-US" altLang="ko-KR" sz="7000" dirty="0">
                <a:solidFill>
                  <a:srgbClr val="64E688"/>
                </a:solidFill>
                <a:latin typeface="Calibri"/>
                <a:ea typeface="Gothic A1 Ultra-Bold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통화 요금에 부과할 세금을 계산하고</a:t>
            </a:r>
            <a:endParaRPr lang="en-US" altLang="ko-KR" sz="7000" dirty="0">
              <a:solidFill>
                <a:schemeClr val="bg1"/>
              </a:solidFill>
              <a:latin typeface="Calibri"/>
              <a:ea typeface="Gothic A1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10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dirty="0">
                <a:solidFill>
                  <a:schemeClr val="bg1"/>
                </a:solidFill>
                <a:latin typeface="Calibri"/>
                <a:ea typeface="Gothic A1 Ultra-Bold"/>
              </a:rPr>
              <a:t>부과되는 세율이 핸드폰마다 다르다는 요구사항이 추가된다면</a:t>
            </a:r>
            <a:r>
              <a:rPr lang="en-US" altLang="ko-KR" sz="7000" dirty="0">
                <a:solidFill>
                  <a:schemeClr val="bg1"/>
                </a:solidFill>
                <a:latin typeface="Calibri"/>
                <a:ea typeface="Gothic A1 Ultra-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789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19411E9-20FB-B2B9-60A8-B68BA0F7E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38300"/>
            <a:ext cx="6629400" cy="6614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798FB1-5CB4-7E29-A5EC-6FC8B020F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62" y="1490545"/>
            <a:ext cx="7277838" cy="690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64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1963</Words>
  <Application>Microsoft Macintosh PowerPoint</Application>
  <PresentationFormat>사용자 지정</PresentationFormat>
  <Paragraphs>322</Paragraphs>
  <Slides>37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Arita Dotum Medium</vt:lpstr>
      <vt:lpstr>Arial</vt:lpstr>
      <vt:lpstr>HeadLineA</vt:lpstr>
      <vt:lpstr>Calibri</vt:lpstr>
      <vt:lpstr>맑은 고딕</vt:lpstr>
      <vt:lpstr>Gothic A1 Ultra-Bold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네온 초록색 3D 요소 비즈니스와 직장에서의 기술 기술 프레젠테이션</dc:title>
  <cp:lastModifiedBy>웅섭 김</cp:lastModifiedBy>
  <cp:revision>2</cp:revision>
  <dcterms:created xsi:type="dcterms:W3CDTF">2006-08-16T00:00:00Z</dcterms:created>
  <dcterms:modified xsi:type="dcterms:W3CDTF">2024-03-06T12:18:49Z</dcterms:modified>
  <dc:identifier>DAF-pFKQiEw</dc:identifier>
</cp:coreProperties>
</file>